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"/>
  </p:notesMasterIdLst>
  <p:sldIdLst>
    <p:sldId id="258" r:id="rId2"/>
    <p:sldId id="260" r:id="rId3"/>
    <p:sldId id="259" r:id="rId4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102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r">
              <a:defRPr sz="1200"/>
            </a:lvl1pPr>
          </a:lstStyle>
          <a:p>
            <a:fld id="{B66B7535-F888-4463-9716-FF91BFDAB2C2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29" rIns="94858" bIns="4742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58" tIns="47429" rIns="94858" bIns="4742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r">
              <a:defRPr sz="1200"/>
            </a:lvl1pPr>
          </a:lstStyle>
          <a:p>
            <a:fld id="{38B38056-6246-4090-9FE9-309F88B7F3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12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29DE56-B58E-44A1-B000-04BC27261FA9}" type="slidenum">
              <a:rPr lang="ja-JP" altLang="en-US" smtClean="0"/>
              <a:pPr>
                <a:defRPr/>
              </a:pPr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32989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8927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20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07594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6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59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45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1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8518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30286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049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800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リーフォーム 1"/>
          <p:cNvSpPr/>
          <p:nvPr userDrawn="1"/>
        </p:nvSpPr>
        <p:spPr>
          <a:xfrm>
            <a:off x="6647" y="0"/>
            <a:ext cx="1119187" cy="6856412"/>
          </a:xfrm>
          <a:custGeom>
            <a:avLst/>
            <a:gdLst>
              <a:gd name="connsiteX0" fmla="*/ 593725 w 1119187"/>
              <a:gd name="connsiteY0" fmla="*/ 0 h 6856412"/>
              <a:gd name="connsiteX1" fmla="*/ 146050 w 1119187"/>
              <a:gd name="connsiteY1" fmla="*/ 657225 h 6856412"/>
              <a:gd name="connsiteX2" fmla="*/ 1098550 w 1119187"/>
              <a:gd name="connsiteY2" fmla="*/ 2781300 h 6856412"/>
              <a:gd name="connsiteX3" fmla="*/ 269875 w 1119187"/>
              <a:gd name="connsiteY3" fmla="*/ 4543425 h 6856412"/>
              <a:gd name="connsiteX4" fmla="*/ 622300 w 1119187"/>
              <a:gd name="connsiteY4" fmla="*/ 6029325 h 6856412"/>
              <a:gd name="connsiteX5" fmla="*/ 98425 w 1119187"/>
              <a:gd name="connsiteY5" fmla="*/ 6734175 h 6856412"/>
              <a:gd name="connsiteX6" fmla="*/ 31750 w 1119187"/>
              <a:gd name="connsiteY6" fmla="*/ 6762750 h 685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9187" h="6856412">
                <a:moveTo>
                  <a:pt x="593725" y="0"/>
                </a:moveTo>
                <a:cubicBezTo>
                  <a:pt x="327819" y="96837"/>
                  <a:pt x="61913" y="193675"/>
                  <a:pt x="146050" y="657225"/>
                </a:cubicBezTo>
                <a:cubicBezTo>
                  <a:pt x="230188" y="1120775"/>
                  <a:pt x="1077913" y="2133600"/>
                  <a:pt x="1098550" y="2781300"/>
                </a:cubicBezTo>
                <a:cubicBezTo>
                  <a:pt x="1119187" y="3429000"/>
                  <a:pt x="349250" y="4002088"/>
                  <a:pt x="269875" y="4543425"/>
                </a:cubicBezTo>
                <a:cubicBezTo>
                  <a:pt x="190500" y="5084762"/>
                  <a:pt x="650875" y="5664200"/>
                  <a:pt x="622300" y="6029325"/>
                </a:cubicBezTo>
                <a:cubicBezTo>
                  <a:pt x="593725" y="6394450"/>
                  <a:pt x="196850" y="6611938"/>
                  <a:pt x="98425" y="6734175"/>
                </a:cubicBezTo>
                <a:cubicBezTo>
                  <a:pt x="0" y="6856412"/>
                  <a:pt x="15875" y="6809581"/>
                  <a:pt x="31750" y="6762750"/>
                </a:cubicBezTo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tint val="66000"/>
                  <a:satMod val="160000"/>
                  <a:alpha val="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" name="フリーフォーム 2"/>
          <p:cNvSpPr/>
          <p:nvPr userDrawn="1"/>
        </p:nvSpPr>
        <p:spPr>
          <a:xfrm>
            <a:off x="10430" y="794"/>
            <a:ext cx="1119187" cy="6856412"/>
          </a:xfrm>
          <a:custGeom>
            <a:avLst/>
            <a:gdLst>
              <a:gd name="connsiteX0" fmla="*/ 593725 w 1119187"/>
              <a:gd name="connsiteY0" fmla="*/ 0 h 6856412"/>
              <a:gd name="connsiteX1" fmla="*/ 146050 w 1119187"/>
              <a:gd name="connsiteY1" fmla="*/ 657225 h 6856412"/>
              <a:gd name="connsiteX2" fmla="*/ 1098550 w 1119187"/>
              <a:gd name="connsiteY2" fmla="*/ 2781300 h 6856412"/>
              <a:gd name="connsiteX3" fmla="*/ 269875 w 1119187"/>
              <a:gd name="connsiteY3" fmla="*/ 4543425 h 6856412"/>
              <a:gd name="connsiteX4" fmla="*/ 622300 w 1119187"/>
              <a:gd name="connsiteY4" fmla="*/ 6029325 h 6856412"/>
              <a:gd name="connsiteX5" fmla="*/ 98425 w 1119187"/>
              <a:gd name="connsiteY5" fmla="*/ 6734175 h 6856412"/>
              <a:gd name="connsiteX6" fmla="*/ 31750 w 1119187"/>
              <a:gd name="connsiteY6" fmla="*/ 6762750 h 685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9187" h="6856412">
                <a:moveTo>
                  <a:pt x="593725" y="0"/>
                </a:moveTo>
                <a:cubicBezTo>
                  <a:pt x="327819" y="96837"/>
                  <a:pt x="61913" y="193675"/>
                  <a:pt x="146050" y="657225"/>
                </a:cubicBezTo>
                <a:cubicBezTo>
                  <a:pt x="230188" y="1120775"/>
                  <a:pt x="1077913" y="2133600"/>
                  <a:pt x="1098550" y="2781300"/>
                </a:cubicBezTo>
                <a:cubicBezTo>
                  <a:pt x="1119187" y="3429000"/>
                  <a:pt x="349250" y="4002088"/>
                  <a:pt x="269875" y="4543425"/>
                </a:cubicBezTo>
                <a:cubicBezTo>
                  <a:pt x="190500" y="5084762"/>
                  <a:pt x="650875" y="5664200"/>
                  <a:pt x="622300" y="6029325"/>
                </a:cubicBezTo>
                <a:cubicBezTo>
                  <a:pt x="593725" y="6394450"/>
                  <a:pt x="196850" y="6611938"/>
                  <a:pt x="98425" y="6734175"/>
                </a:cubicBezTo>
                <a:cubicBezTo>
                  <a:pt x="0" y="6856412"/>
                  <a:pt x="15875" y="6809581"/>
                  <a:pt x="31750" y="6762750"/>
                </a:cubicBezTo>
              </a:path>
            </a:pathLst>
          </a:cu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A3062-5618-40F5-A879-E00C1D9B2F6A}" type="datetime1">
              <a:rPr lang="ja-JP" altLang="en-US"/>
              <a:pPr>
                <a:defRPr/>
              </a:pPr>
              <a:t>2026/9/30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C2647-FBBD-4274-B8BE-B588F4078F2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12312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F7712D4B-7B34-4501-BA57-A26BC84FF577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5D6047EA-A973-4601-8582-AFE7AC401BE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2732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kumimoji="1"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kumimoji="1"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kumimoji="1"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kumimoji="1"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kumimoji="1"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kumimoji="1"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kumimoji="1"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kumimoji="1"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nims-graduate@nims.go.jp" TargetMode="External"/><Relationship Id="rId2" Type="http://schemas.openxmlformats.org/officeDocument/2006/relationships/hyperlink" Target="https://samurai.nims.go.jp/?locale=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95536" y="662864"/>
            <a:ext cx="8352928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procedure for accepting students under the</a:t>
            </a:r>
          </a:p>
          <a:p>
            <a:r>
              <a:rPr lang="en-US" altLang="ja-JP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International Cooperative Graduate Program (ICGP) Agreement</a:t>
            </a:r>
          </a:p>
          <a:p>
            <a:endParaRPr lang="en-US" altLang="ja-JP" sz="24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j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Schedule:</a:t>
            </a:r>
          </a:p>
          <a:p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・ </a:t>
            </a:r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Application Deadline:  </a:t>
            </a:r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　      </a:t>
            </a:r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8 January, 2027</a:t>
            </a:r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　　</a:t>
            </a:r>
          </a:p>
          <a:p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・ </a:t>
            </a:r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Screening and Interview:  </a:t>
            </a:r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　</a:t>
            </a:r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January 2027 - Mid-March 2027</a:t>
            </a:r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　　</a:t>
            </a:r>
          </a:p>
          <a:p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・ </a:t>
            </a:r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Announcement of result: </a:t>
            </a:r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　 </a:t>
            </a:r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Mid-March 2027</a:t>
            </a:r>
          </a:p>
          <a:p>
            <a:r>
              <a:rPr lang="ja-JP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・ </a:t>
            </a:r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Training Start: 	     			    After July 2027</a:t>
            </a:r>
          </a:p>
          <a:p>
            <a:endParaRPr lang="en-US" altLang="ja-JP" dirty="0"/>
          </a:p>
          <a:p>
            <a:pPr marL="361950" indent="-269875">
              <a:tabLst>
                <a:tab pos="92075" algn="l"/>
                <a:tab pos="361950" algn="l"/>
              </a:tabLst>
            </a:pPr>
            <a:r>
              <a:rPr lang="en-US" altLang="ja-JP" sz="1500" dirty="0">
                <a:latin typeface="Calibri" panose="020F0502020204030204" pitchFamily="34" charset="0"/>
                <a:cs typeface="Calibri" panose="020F0502020204030204" pitchFamily="34" charset="0"/>
              </a:rPr>
              <a:t>1)</a:t>
            </a:r>
            <a:r>
              <a:rPr lang="ja-JP" altLang="en-US" sz="15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ja-JP" sz="1500" dirty="0">
                <a:latin typeface="Calibri" panose="020F0502020204030204" pitchFamily="34" charset="0"/>
                <a:cs typeface="Calibri" panose="020F0502020204030204" pitchFamily="34" charset="0"/>
              </a:rPr>
              <a:t>Universities nominate candidates for the program.</a:t>
            </a:r>
          </a:p>
          <a:p>
            <a:pPr marL="361950" indent="-269875">
              <a:tabLst>
                <a:tab pos="92075" algn="l"/>
                <a:tab pos="361950" algn="l"/>
              </a:tabLst>
            </a:pPr>
            <a:r>
              <a:rPr lang="en-US" altLang="ja-JP" sz="1500" dirty="0">
                <a:latin typeface="Calibri" panose="020F0502020204030204" pitchFamily="34" charset="0"/>
                <a:cs typeface="Calibri" panose="020F0502020204030204" pitchFamily="34" charset="0"/>
              </a:rPr>
              <a:t>2)  The designated program coordinator at the university submits the application forms and the applicants’ academic transcripts to the NIMS Graduate Program Section at by </a:t>
            </a:r>
            <a:r>
              <a:rPr lang="en-US" altLang="ja-JP" sz="1500">
                <a:latin typeface="Calibri" panose="020F0502020204030204" pitchFamily="34" charset="0"/>
                <a:cs typeface="Calibri" panose="020F0502020204030204" pitchFamily="34" charset="0"/>
              </a:rPr>
              <a:t>the deadline.</a:t>
            </a:r>
            <a:endParaRPr lang="en-US" altLang="ja-JP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1950" indent="-269875" defTabSz="361950">
              <a:tabLst>
                <a:tab pos="92075" algn="l"/>
                <a:tab pos="361950" algn="l"/>
              </a:tabLst>
            </a:pPr>
            <a:r>
              <a:rPr lang="en-US" altLang="ja-JP" sz="1500" dirty="0">
                <a:latin typeface="Calibri" panose="020F0502020204030204" pitchFamily="34" charset="0"/>
                <a:cs typeface="Calibri" panose="020F0502020204030204" pitchFamily="34" charset="0"/>
              </a:rPr>
              <a:t>3)  All applications undergo a document screening process. The NIMS Vice President reviews the applications and determines whether each applicant should be accepted. </a:t>
            </a:r>
          </a:p>
          <a:p>
            <a:pPr marL="446088" indent="-354013">
              <a:tabLst>
                <a:tab pos="92075" algn="l"/>
                <a:tab pos="446088" algn="l"/>
              </a:tabLst>
            </a:pPr>
            <a:r>
              <a:rPr lang="en-US" altLang="ja-JP" sz="1500" dirty="0">
                <a:latin typeface="Calibri" panose="020F0502020204030204" pitchFamily="34" charset="0"/>
                <a:cs typeface="Calibri" panose="020F0502020204030204" pitchFamily="34" charset="0"/>
              </a:rPr>
              <a:t>4) Final approval for student acceptance is granted by the NIMS President.</a:t>
            </a:r>
          </a:p>
          <a:p>
            <a:pPr marL="361950" indent="-269875" defTabSz="361950">
              <a:tabLst>
                <a:tab pos="92075" algn="l"/>
                <a:tab pos="361950" algn="l"/>
              </a:tabLst>
            </a:pPr>
            <a:r>
              <a:rPr lang="en-US" altLang="ja-JP" sz="1500" dirty="0">
                <a:latin typeface="Calibri" panose="020F0502020204030204" pitchFamily="34" charset="0"/>
                <a:cs typeface="Calibri" panose="020F0502020204030204" pitchFamily="34" charset="0"/>
              </a:rPr>
              <a:t>5) NIMS will handle the administrative procedures, including visa processing and accommodation arrangements in Tsukuba.</a:t>
            </a:r>
          </a:p>
          <a:p>
            <a:pPr marL="360363" indent="-268288">
              <a:tabLst>
                <a:tab pos="92075" algn="l"/>
                <a:tab pos="360363" algn="l"/>
              </a:tabLst>
            </a:pPr>
            <a:r>
              <a:rPr lang="en-US" altLang="ja-JP" sz="14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 marL="360363" indent="-268288">
              <a:tabLst>
                <a:tab pos="92075" algn="l"/>
                <a:tab pos="360363" algn="l"/>
              </a:tabLst>
            </a:pPr>
            <a:r>
              <a:rPr lang="en-US" altLang="ja-JP" sz="1400" dirty="0">
                <a:latin typeface="Calibri" panose="020F0502020204030204" pitchFamily="34" charset="0"/>
                <a:cs typeface="Calibri" panose="020F0502020204030204" pitchFamily="34" charset="0"/>
              </a:rPr>
              <a:t>Note: Please be aware that NIMS can support visa procedures only for the participating student, and not for accompanying family members.</a:t>
            </a:r>
            <a:endParaRPr lang="en-US" altLang="ja-JP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886" y="188640"/>
            <a:ext cx="1169364" cy="85692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0" y="178104"/>
            <a:ext cx="1777794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For Administrative Office</a:t>
            </a:r>
          </a:p>
        </p:txBody>
      </p:sp>
    </p:spTree>
    <p:extLst>
      <p:ext uri="{BB962C8B-B14F-4D97-AF65-F5344CB8AC3E}">
        <p14:creationId xmlns:p14="http://schemas.microsoft.com/office/powerpoint/2010/main" val="227635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71D33A-F593-45E6-ADF5-8FC0879862A7}" type="slidenum">
              <a:rPr lang="ja-JP" altLang="en-US"/>
              <a:pPr>
                <a:defRPr/>
              </a:pPr>
              <a:t>2</a:t>
            </a:fld>
            <a:endParaRPr lang="ja-JP" altLang="en-US"/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809553"/>
              </p:ext>
            </p:extLst>
          </p:nvPr>
        </p:nvGraphicFramePr>
        <p:xfrm>
          <a:off x="179512" y="1192586"/>
          <a:ext cx="8532948" cy="557657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6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6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49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Item</a:t>
                      </a:r>
                      <a:endParaRPr kumimoji="1" lang="ja-JP" alt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</a:t>
                      </a:r>
                      <a:endParaRPr kumimoji="1" lang="ja-JP" alt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346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NIMS Supervisors’ position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Adjunct Professor or Advisor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 the University</a:t>
                      </a:r>
                      <a:endParaRPr kumimoji="1" lang="en-US" altLang="ja-JP" sz="1600" b="1" dirty="0">
                        <a:solidFill>
                          <a:srgbClr val="00006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182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Students’ position in NIMS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Trainee with visa sponsorship</a:t>
                      </a:r>
                      <a:endParaRPr kumimoji="1" lang="en-US" altLang="ja-JP" sz="1600" b="1" dirty="0">
                        <a:solidFill>
                          <a:srgbClr val="00006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182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students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Several students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per year (in general)</a:t>
                      </a:r>
                      <a:endParaRPr kumimoji="1" lang="en-US" altLang="ja-JP" sz="1600" b="1" dirty="0">
                        <a:solidFill>
                          <a:srgbClr val="00006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182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6 - 12 months</a:t>
                      </a:r>
                      <a:endParaRPr kumimoji="1" lang="en-US" altLang="ja-JP" sz="1600" b="1" dirty="0">
                        <a:solidFill>
                          <a:srgbClr val="00006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182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Visa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Cultural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Activities (Training at Institute)</a:t>
                      </a:r>
                      <a:endParaRPr kumimoji="1" lang="ja-JP" altLang="en-US" sz="1600" b="1" dirty="0">
                        <a:solidFill>
                          <a:srgbClr val="00006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5108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Financial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support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kumimoji="1" lang="ja-JP" alt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　</a:t>
                      </a: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Accommodation (Paid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by NIMS</a:t>
                      </a: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[in general]</a:t>
                      </a:r>
                      <a:endParaRPr kumimoji="1" lang="en-US" altLang="ja-JP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Living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Expenses</a:t>
                      </a: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(120,000 JPY/Month)</a:t>
                      </a: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3607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Accommodation</a:t>
                      </a:r>
                      <a:r>
                        <a:rPr kumimoji="1" lang="en-US" altLang="ja-JP" sz="16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Tsukuba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Accommodation designated by NIMS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5108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Insurance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pPr marL="263525" indent="-263525">
                        <a:buFontTx/>
                        <a:buNone/>
                      </a:pP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   Travel insurance (including personal and property liability insurance for daily life): must be arranged by students</a:t>
                      </a:r>
                    </a:p>
                    <a:p>
                      <a:pPr marL="263525" indent="-263525">
                        <a:buFontTx/>
                        <a:buNone/>
                      </a:pP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   Enrollment in Japan’s National Health Insurance: students will complete the procedure at the city office with support from NIMS after arrival in Japan</a:t>
                      </a:r>
                      <a:endParaRPr kumimoji="1" lang="ja-JP" altLang="en-US" sz="1600" b="1" dirty="0">
                        <a:solidFill>
                          <a:srgbClr val="00006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Working Language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English</a:t>
                      </a:r>
                      <a:endParaRPr kumimoji="1" lang="ja-JP" altLang="en-US" sz="1600" b="1" dirty="0">
                        <a:solidFill>
                          <a:srgbClr val="0000CC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2824" marR="72824" marT="39455" marB="3945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183" name="タイトル 1"/>
          <p:cNvSpPr txBox="1">
            <a:spLocks/>
          </p:cNvSpPr>
          <p:nvPr/>
        </p:nvSpPr>
        <p:spPr bwMode="auto">
          <a:xfrm>
            <a:off x="3041830" y="1313765"/>
            <a:ext cx="4129454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ja-JP" altLang="en-US" sz="2400" b="1" dirty="0">
              <a:solidFill>
                <a:srgbClr val="000000"/>
              </a:solidFill>
              <a:latin typeface="Trebuchet MS" pitchFamily="34" charset="0"/>
              <a:ea typeface="HG丸ｺﾞｼｯｸM-PRO" pitchFamily="50" charset="-128"/>
              <a:cs typeface="Arial" charset="0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647564" y="356150"/>
            <a:ext cx="78488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ja-JP" sz="2000" b="1" dirty="0">
                <a:solidFill>
                  <a:schemeClr val="tx2"/>
                </a:solidFill>
                <a:ea typeface="メイリオ" panose="020B0604030504040204" pitchFamily="50" charset="-128"/>
                <a:cs typeface="Calibri" panose="020F0502020204030204" pitchFamily="34" charset="0"/>
              </a:rPr>
              <a:t>International Cooperative Graduate Program (ICGP)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ja-JP" sz="2000" b="1" dirty="0">
                <a:solidFill>
                  <a:schemeClr val="tx2"/>
                </a:solidFill>
                <a:ea typeface="メイリオ" panose="020B0604030504040204" pitchFamily="50" charset="-128"/>
                <a:cs typeface="Calibri" panose="020F0502020204030204" pitchFamily="34" charset="0"/>
              </a:rPr>
              <a:t>Program Details</a:t>
            </a:r>
            <a:endParaRPr lang="en-US" altLang="ja-JP" sz="2400" b="1" dirty="0">
              <a:solidFill>
                <a:schemeClr val="tx2"/>
              </a:solidFill>
              <a:ea typeface="メイリオ" panose="020B0604030504040204" pitchFamily="50" charset="-128"/>
              <a:cs typeface="Calibri" panose="020F050202020403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178104"/>
            <a:ext cx="1777794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For Administrative Office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78104"/>
            <a:ext cx="1169364" cy="8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08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7504" y="455102"/>
            <a:ext cx="9203872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Calling for Application:</a:t>
            </a:r>
          </a:p>
          <a:p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 Training in </a:t>
            </a:r>
            <a:r>
              <a:rPr lang="en-US" altLang="ja-JP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Institute for Materials Science (NIMS), </a:t>
            </a:r>
            <a:r>
              <a:rPr lang="en-US" altLang="ja-JP" sz="2400" b="1" dirty="0">
                <a:latin typeface="Calibri" panose="020F0502020204030204" pitchFamily="34" charset="0"/>
                <a:cs typeface="Calibri" panose="020F0502020204030204" pitchFamily="34" charset="0"/>
              </a:rPr>
              <a:t>Japan</a:t>
            </a:r>
          </a:p>
          <a:p>
            <a:endParaRPr lang="en-US" altLang="ja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ja" b="1" dirty="0">
                <a:latin typeface="Calibri" panose="020F0502020204030204" pitchFamily="34" charset="0"/>
                <a:cs typeface="Calibri" panose="020F0502020204030204" pitchFamily="34" charset="0"/>
              </a:rPr>
              <a:t>Schedule</a:t>
            </a:r>
          </a:p>
          <a:p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・ </a:t>
            </a:r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Application Deadline:  </a:t>
            </a:r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　  </a:t>
            </a:r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    8 January, 2027</a:t>
            </a:r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　　</a:t>
            </a:r>
          </a:p>
          <a:p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・ </a:t>
            </a:r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Screening and Interview:  </a:t>
            </a:r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　</a:t>
            </a:r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January 2027 - Mid-March 2027</a:t>
            </a:r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　　</a:t>
            </a:r>
          </a:p>
          <a:p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・ </a:t>
            </a:r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Announcement of result: </a:t>
            </a:r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　 </a:t>
            </a:r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Mid-March 2027</a:t>
            </a:r>
          </a:p>
          <a:p>
            <a:r>
              <a:rPr lang="ja-JP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・ </a:t>
            </a:r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Training Start: 	     		    After July 2027</a:t>
            </a:r>
          </a:p>
          <a:p>
            <a:endParaRPr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ja-JP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Outline:</a:t>
            </a:r>
          </a:p>
          <a:p>
            <a:pPr marL="285750" indent="-285750">
              <a:buFont typeface="Wingdings" panose="05000000000000000000" pitchFamily="2" charset="2"/>
              <a:buChar char="l"/>
              <a:tabLst>
                <a:tab pos="268288" algn="l"/>
              </a:tabLst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Candidate must be full-time PhD students.</a:t>
            </a:r>
          </a:p>
          <a:p>
            <a:pPr marL="285750" indent="-285750">
              <a:buFont typeface="Wingdings" panose="05000000000000000000" pitchFamily="2" charset="2"/>
              <a:buChar char="l"/>
              <a:tabLst>
                <a:tab pos="268288" algn="l"/>
              </a:tabLst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training period at NIMS is 6 to 12 months.</a:t>
            </a:r>
          </a:p>
          <a:p>
            <a:pPr marL="285750" indent="-285750">
              <a:buFont typeface="Wingdings" panose="05000000000000000000" pitchFamily="2" charset="2"/>
              <a:buChar char="l"/>
              <a:tabLst>
                <a:tab pos="268288" algn="l"/>
              </a:tabLst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NIMS provides accommodation (single bedroom) and covers living expenses (approx. JPY 120,000 per month).</a:t>
            </a:r>
          </a:p>
          <a:p>
            <a:pPr marL="285750" indent="-285750">
              <a:buFont typeface="Wingdings" panose="05000000000000000000" pitchFamily="2" charset="2"/>
              <a:buChar char="l"/>
              <a:tabLst>
                <a:tab pos="268288" algn="l"/>
              </a:tabLst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NIMS does not charge students any tuition fees or facility usage fees.</a:t>
            </a:r>
          </a:p>
          <a:p>
            <a:pPr marL="285750" indent="-285750">
              <a:buFont typeface="Wingdings" panose="05000000000000000000" pitchFamily="2" charset="2"/>
              <a:buChar char="l"/>
              <a:tabLst>
                <a:tab pos="268288" algn="l"/>
              </a:tabLst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NIMS handles administrative procedures, including visa and accommodation arrangements in Tsukuba.</a:t>
            </a:r>
          </a:p>
          <a:p>
            <a:pPr>
              <a:tabLst>
                <a:tab pos="268288" algn="l"/>
              </a:tabLst>
            </a:pPr>
            <a:endParaRPr lang="en-US" altLang="ja-JP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268288" algn="l"/>
              </a:tabLst>
            </a:pPr>
            <a:r>
              <a:rPr lang="en-US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 step</a:t>
            </a:r>
          </a:p>
          <a:p>
            <a:pPr>
              <a:tabLst>
                <a:tab pos="268288" algn="l"/>
              </a:tabLst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visit the </a:t>
            </a: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NIMS website (SAMURAI)</a:t>
            </a: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explore the research interests of the researchers you wish to work with.</a:t>
            </a:r>
          </a:p>
          <a:p>
            <a:pPr>
              <a:tabLst>
                <a:tab pos="268288" algn="l"/>
              </a:tabLst>
            </a:pPr>
            <a:endParaRPr lang="en-US" altLang="ja-JP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268288" algn="l"/>
              </a:tabLst>
            </a:pPr>
            <a:r>
              <a:rPr lang="en-US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</a:t>
            </a:r>
          </a:p>
          <a:p>
            <a:pPr>
              <a:tabLst>
                <a:tab pos="268288" algn="l"/>
              </a:tabLst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Further details of this program, please contact the program office: </a:t>
            </a: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nims-graduate@nims.go.jp</a:t>
            </a:r>
            <a:endParaRPr lang="en-US" altLang="ja-JP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972" y="26642"/>
            <a:ext cx="1169364" cy="85692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0" y="178104"/>
            <a:ext cx="1016881" cy="2769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For Students</a:t>
            </a:r>
          </a:p>
        </p:txBody>
      </p:sp>
    </p:spTree>
    <p:extLst>
      <p:ext uri="{BB962C8B-B14F-4D97-AF65-F5344CB8AC3E}">
        <p14:creationId xmlns:p14="http://schemas.microsoft.com/office/powerpoint/2010/main" val="258395031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トリミング</Template>
  <TotalTime>1317</TotalTime>
  <Words>483</Words>
  <Application>Microsoft Office PowerPoint</Application>
  <PresentationFormat>画面に合わせる (4:3)</PresentationFormat>
  <Paragraphs>66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メイリオ</vt:lpstr>
      <vt:lpstr>游ゴシック</vt:lpstr>
      <vt:lpstr>Calibri</vt:lpstr>
      <vt:lpstr>Franklin Gothic Book</vt:lpstr>
      <vt:lpstr>Trebuchet MS</vt:lpstr>
      <vt:lpstr>Wingdings</vt:lpstr>
      <vt:lpstr>Crop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a010378</dc:creator>
  <cp:lastModifiedBy>由華 前野</cp:lastModifiedBy>
  <cp:revision>82</cp:revision>
  <cp:lastPrinted>2021-03-17T04:54:32Z</cp:lastPrinted>
  <dcterms:created xsi:type="dcterms:W3CDTF">2013-12-02T00:04:25Z</dcterms:created>
  <dcterms:modified xsi:type="dcterms:W3CDTF">2026-09-30T00:58:56Z</dcterms:modified>
</cp:coreProperties>
</file>