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notesMasterIdLst>
    <p:notesMasterId r:id="rId5"/>
  </p:notesMasterIdLst>
  <p:sldIdLst>
    <p:sldId id="258" r:id="rId2"/>
    <p:sldId id="260" r:id="rId3"/>
    <p:sldId id="259" r:id="rId4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9" d="100"/>
          <a:sy n="129" d="100"/>
        </p:scale>
        <p:origin x="1026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>
              <a:defRPr sz="1200"/>
            </a:lvl1pPr>
          </a:lstStyle>
          <a:p>
            <a:fld id="{B66B7535-F888-4463-9716-FF91BFDAB2C2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29" rIns="94858" bIns="4742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4858" tIns="47429" rIns="94858" bIns="4742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0" cy="495028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>
              <a:defRPr sz="1200"/>
            </a:lvl1pPr>
          </a:lstStyle>
          <a:p>
            <a:fld id="{38B38056-6246-4090-9FE9-309F88B7F3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3129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en-US" altLang="ja-JP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29DE56-B58E-44A1-B000-04BC27261FA9}" type="slidenum">
              <a:rPr lang="ja-JP" altLang="en-US" smtClean="0"/>
              <a:pPr>
                <a:defRPr/>
              </a:pPr>
              <a:t>2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32989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8927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04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58006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リーフォーム 1"/>
          <p:cNvSpPr/>
          <p:nvPr userDrawn="1"/>
        </p:nvSpPr>
        <p:spPr>
          <a:xfrm>
            <a:off x="6647" y="0"/>
            <a:ext cx="1119187" cy="6856412"/>
          </a:xfrm>
          <a:custGeom>
            <a:avLst/>
            <a:gdLst>
              <a:gd name="connsiteX0" fmla="*/ 593725 w 1119187"/>
              <a:gd name="connsiteY0" fmla="*/ 0 h 6856412"/>
              <a:gd name="connsiteX1" fmla="*/ 146050 w 1119187"/>
              <a:gd name="connsiteY1" fmla="*/ 657225 h 6856412"/>
              <a:gd name="connsiteX2" fmla="*/ 1098550 w 1119187"/>
              <a:gd name="connsiteY2" fmla="*/ 2781300 h 6856412"/>
              <a:gd name="connsiteX3" fmla="*/ 269875 w 1119187"/>
              <a:gd name="connsiteY3" fmla="*/ 4543425 h 6856412"/>
              <a:gd name="connsiteX4" fmla="*/ 622300 w 1119187"/>
              <a:gd name="connsiteY4" fmla="*/ 6029325 h 6856412"/>
              <a:gd name="connsiteX5" fmla="*/ 98425 w 1119187"/>
              <a:gd name="connsiteY5" fmla="*/ 6734175 h 6856412"/>
              <a:gd name="connsiteX6" fmla="*/ 31750 w 1119187"/>
              <a:gd name="connsiteY6" fmla="*/ 6762750 h 685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9187" h="6856412">
                <a:moveTo>
                  <a:pt x="593725" y="0"/>
                </a:moveTo>
                <a:cubicBezTo>
                  <a:pt x="327819" y="96837"/>
                  <a:pt x="61913" y="193675"/>
                  <a:pt x="146050" y="657225"/>
                </a:cubicBezTo>
                <a:cubicBezTo>
                  <a:pt x="230188" y="1120775"/>
                  <a:pt x="1077913" y="2133600"/>
                  <a:pt x="1098550" y="2781300"/>
                </a:cubicBezTo>
                <a:cubicBezTo>
                  <a:pt x="1119187" y="3429000"/>
                  <a:pt x="349250" y="4002088"/>
                  <a:pt x="269875" y="4543425"/>
                </a:cubicBezTo>
                <a:cubicBezTo>
                  <a:pt x="190500" y="5084762"/>
                  <a:pt x="650875" y="5664200"/>
                  <a:pt x="622300" y="6029325"/>
                </a:cubicBezTo>
                <a:cubicBezTo>
                  <a:pt x="593725" y="6394450"/>
                  <a:pt x="196850" y="6611938"/>
                  <a:pt x="98425" y="6734175"/>
                </a:cubicBezTo>
                <a:cubicBezTo>
                  <a:pt x="0" y="6856412"/>
                  <a:pt x="15875" y="6809581"/>
                  <a:pt x="31750" y="6762750"/>
                </a:cubicBezTo>
              </a:path>
            </a:pathLst>
          </a:custGeom>
          <a:gradFill flip="none" rotWithShape="1">
            <a:gsLst>
              <a:gs pos="0">
                <a:schemeClr val="accent1">
                  <a:lumMod val="75000"/>
                  <a:tint val="66000"/>
                  <a:satMod val="160000"/>
                  <a:alpha val="0"/>
                </a:schemeClr>
              </a:gs>
              <a:gs pos="50000">
                <a:schemeClr val="accent1">
                  <a:lumMod val="75000"/>
                  <a:tint val="44500"/>
                  <a:satMod val="160000"/>
                </a:schemeClr>
              </a:gs>
              <a:gs pos="100000">
                <a:schemeClr val="accent1">
                  <a:lumMod val="75000"/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3" name="フリーフォーム 2"/>
          <p:cNvSpPr/>
          <p:nvPr userDrawn="1"/>
        </p:nvSpPr>
        <p:spPr>
          <a:xfrm>
            <a:off x="10430" y="794"/>
            <a:ext cx="1119187" cy="6856412"/>
          </a:xfrm>
          <a:custGeom>
            <a:avLst/>
            <a:gdLst>
              <a:gd name="connsiteX0" fmla="*/ 593725 w 1119187"/>
              <a:gd name="connsiteY0" fmla="*/ 0 h 6856412"/>
              <a:gd name="connsiteX1" fmla="*/ 146050 w 1119187"/>
              <a:gd name="connsiteY1" fmla="*/ 657225 h 6856412"/>
              <a:gd name="connsiteX2" fmla="*/ 1098550 w 1119187"/>
              <a:gd name="connsiteY2" fmla="*/ 2781300 h 6856412"/>
              <a:gd name="connsiteX3" fmla="*/ 269875 w 1119187"/>
              <a:gd name="connsiteY3" fmla="*/ 4543425 h 6856412"/>
              <a:gd name="connsiteX4" fmla="*/ 622300 w 1119187"/>
              <a:gd name="connsiteY4" fmla="*/ 6029325 h 6856412"/>
              <a:gd name="connsiteX5" fmla="*/ 98425 w 1119187"/>
              <a:gd name="connsiteY5" fmla="*/ 6734175 h 6856412"/>
              <a:gd name="connsiteX6" fmla="*/ 31750 w 1119187"/>
              <a:gd name="connsiteY6" fmla="*/ 6762750 h 685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9187" h="6856412">
                <a:moveTo>
                  <a:pt x="593725" y="0"/>
                </a:moveTo>
                <a:cubicBezTo>
                  <a:pt x="327819" y="96837"/>
                  <a:pt x="61913" y="193675"/>
                  <a:pt x="146050" y="657225"/>
                </a:cubicBezTo>
                <a:cubicBezTo>
                  <a:pt x="230188" y="1120775"/>
                  <a:pt x="1077913" y="2133600"/>
                  <a:pt x="1098550" y="2781300"/>
                </a:cubicBezTo>
                <a:cubicBezTo>
                  <a:pt x="1119187" y="3429000"/>
                  <a:pt x="349250" y="4002088"/>
                  <a:pt x="269875" y="4543425"/>
                </a:cubicBezTo>
                <a:cubicBezTo>
                  <a:pt x="190500" y="5084762"/>
                  <a:pt x="650875" y="5664200"/>
                  <a:pt x="622300" y="6029325"/>
                </a:cubicBezTo>
                <a:cubicBezTo>
                  <a:pt x="593725" y="6394450"/>
                  <a:pt x="196850" y="6611938"/>
                  <a:pt x="98425" y="6734175"/>
                </a:cubicBezTo>
                <a:cubicBezTo>
                  <a:pt x="0" y="6856412"/>
                  <a:pt x="15875" y="6809581"/>
                  <a:pt x="31750" y="6762750"/>
                </a:cubicBezTo>
              </a:path>
            </a:pathLst>
          </a:custGeom>
          <a:gradFill flip="none" rotWithShape="1">
            <a:gsLst>
              <a:gs pos="0">
                <a:schemeClr val="tx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tx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tx2">
                  <a:lumMod val="20000"/>
                  <a:lumOff val="80000"/>
                  <a:shade val="100000"/>
                  <a:satMod val="11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A3062-5618-40F5-A879-E00C1D9B2F6A}" type="datetime1">
              <a:rPr lang="ja-JP" altLang="en-US"/>
              <a:pPr>
                <a:defRPr/>
              </a:pPr>
              <a:t>2025/9/24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C2647-FBBD-4274-B8BE-B588F4078F2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2312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2208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07594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3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5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3451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1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8518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0286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F7712D4B-7B34-4501-BA57-A26BC84FF577}" type="datetimeFigureOut">
              <a:rPr kumimoji="1" lang="ja-JP" altLang="en-US" smtClean="0"/>
              <a:t>2025/9/24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5D6047EA-A973-4601-8582-AFE7AC401BE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27321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kumimoji="1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kumimoji="1"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st.go.jp/inter/jsthouse/en/index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95536" y="662864"/>
            <a:ext cx="8352928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The procedure for accepting students under the</a:t>
            </a:r>
          </a:p>
          <a:p>
            <a:r>
              <a:rPr lang="en-US" altLang="ja-JP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Cooperative Graduate Program (ICGP) Agreement</a:t>
            </a:r>
          </a:p>
          <a:p>
            <a:endParaRPr lang="en-US" altLang="ja-JP" sz="2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ja" sz="2400" b="1" dirty="0">
                <a:latin typeface="Calibri" panose="020F0502020204030204" pitchFamily="34" charset="0"/>
                <a:cs typeface="Calibri" panose="020F0502020204030204" pitchFamily="34" charset="0"/>
              </a:rPr>
              <a:t>Schedule:</a:t>
            </a:r>
          </a:p>
          <a:p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・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Application Deadline:  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     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9 January, 2026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　</a:t>
            </a:r>
          </a:p>
          <a:p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・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Screening and Interview:  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January 2026 - February 2026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　</a:t>
            </a:r>
          </a:p>
          <a:p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・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Announcement of result: 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Mid-March 2026</a:t>
            </a:r>
          </a:p>
          <a:p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・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Training Start: 	     			    From July 2026</a:t>
            </a:r>
          </a:p>
          <a:p>
            <a:endParaRPr lang="en-US" altLang="ja-JP" dirty="0"/>
          </a:p>
          <a:p>
            <a:pPr marL="360363" indent="-268288">
              <a:tabLst>
                <a:tab pos="92075" algn="l"/>
                <a:tab pos="360363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1)</a:t>
            </a:r>
            <a:r>
              <a:rPr lang="ja-JP" alt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　</a:t>
            </a: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Universities select candidates for the program.</a:t>
            </a:r>
          </a:p>
          <a:p>
            <a:pPr marL="360363" indent="-268288">
              <a:tabLst>
                <a:tab pos="92075" algn="l"/>
                <a:tab pos="360363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2) 		The designated person in charge of the program at the university submits the application to the 	NIMS Graduate Program Section by the deadline using the provided application form.</a:t>
            </a:r>
          </a:p>
          <a:p>
            <a:pPr marL="360363" indent="-268288">
              <a:tabLst>
                <a:tab pos="92075" algn="l"/>
                <a:tab pos="360363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3) </a:t>
            </a:r>
            <a:r>
              <a:rPr lang="ja-JP" alt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　</a:t>
            </a: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Document Screening is </a:t>
            </a:r>
            <a:r>
              <a:rPr lang="en-US" altLang="ja-JP" sz="1600" b="0" i="0" dirty="0">
                <a:solidFill>
                  <a:srgbClr val="0D0D0D"/>
                </a:solidFill>
                <a:effectLst/>
                <a:latin typeface="Söhne"/>
              </a:rPr>
              <a:t>conducted</a:t>
            </a: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 among all the applicants. NIMS</a:t>
            </a:r>
            <a:r>
              <a:rPr lang="ja-JP" alt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Vice-President assesses whether 	the applicant will be accepted. </a:t>
            </a:r>
          </a:p>
          <a:p>
            <a:pPr marL="360363" indent="-268288">
              <a:tabLst>
                <a:tab pos="92075" algn="l"/>
                <a:tab pos="360363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4) 		Final approval of student acceptance is given by the NIMS President.</a:t>
            </a:r>
          </a:p>
          <a:p>
            <a:pPr marL="360363" indent="-268288">
              <a:tabLst>
                <a:tab pos="92075" algn="l"/>
                <a:tab pos="360363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5)		The administrative procedure, including Visa and accommodation arrangement in Tsukuba,</a:t>
            </a:r>
          </a:p>
          <a:p>
            <a:pPr marL="360363" indent="-268288">
              <a:tabLst>
                <a:tab pos="92075" algn="l"/>
                <a:tab pos="360363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        	shall be taken care of by NIMS.</a:t>
            </a:r>
            <a:r>
              <a:rPr lang="ja-JP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ja-JP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363" indent="-268288">
              <a:tabLst>
                <a:tab pos="92075" algn="l"/>
                <a:tab pos="360363" algn="l"/>
              </a:tabLst>
            </a:pPr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</a:p>
          <a:p>
            <a:pPr marL="360363" indent="-268288">
              <a:tabLst>
                <a:tab pos="92075" algn="l"/>
                <a:tab pos="360363" algn="l"/>
              </a:tabLst>
            </a:pPr>
            <a:r>
              <a:rPr lang="en-US" altLang="ja-JP" sz="1400" dirty="0">
                <a:latin typeface="Calibri" panose="020F0502020204030204" pitchFamily="34" charset="0"/>
                <a:cs typeface="Calibri" panose="020F0502020204030204" pitchFamily="34" charset="0"/>
              </a:rPr>
              <a:t>Note: For individuals wishing to bring their families, NIMS will not support the visa procedure for accompanying 	  persons.</a:t>
            </a:r>
            <a:endParaRPr lang="en-US" altLang="ja-JP" sz="1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886" y="188640"/>
            <a:ext cx="1169364" cy="856921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0" y="178104"/>
            <a:ext cx="1777794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For Administrative Office</a:t>
            </a:r>
          </a:p>
        </p:txBody>
      </p:sp>
    </p:spTree>
    <p:extLst>
      <p:ext uri="{BB962C8B-B14F-4D97-AF65-F5344CB8AC3E}">
        <p14:creationId xmlns:p14="http://schemas.microsoft.com/office/powerpoint/2010/main" val="2276351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スライド番号プレースホル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71D33A-F593-45E6-ADF5-8FC0879862A7}" type="slidenum">
              <a:rPr lang="ja-JP" altLang="en-US"/>
              <a:pPr>
                <a:defRPr/>
              </a:pPr>
              <a:t>2</a:t>
            </a:fld>
            <a:endParaRPr lang="ja-JP" altLang="en-US"/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7981678"/>
              </p:ext>
            </p:extLst>
          </p:nvPr>
        </p:nvGraphicFramePr>
        <p:xfrm>
          <a:off x="395536" y="1290015"/>
          <a:ext cx="8280920" cy="5155076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149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Item</a:t>
                      </a:r>
                      <a:endParaRPr kumimoji="1" lang="ja-JP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Condition</a:t>
                      </a:r>
                      <a:endParaRPr kumimoji="1" lang="ja-JP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7346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NIMS Supervisors’ position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Adjunct Professor or Advisor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of the University</a:t>
                      </a:r>
                      <a:endParaRPr kumimoji="1" lang="en-US" altLang="ja-JP" sz="16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182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Students’ position in NIMS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Trainee with visa sponsorship</a:t>
                      </a:r>
                      <a:endParaRPr kumimoji="1" lang="en-US" altLang="ja-JP" sz="16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182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Number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of students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Several students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per year (in general)</a:t>
                      </a:r>
                      <a:endParaRPr kumimoji="1" lang="en-US" altLang="ja-JP" sz="16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182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Term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6 - 12 months</a:t>
                      </a:r>
                      <a:endParaRPr kumimoji="1" lang="en-US" altLang="ja-JP" sz="16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182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Visa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Cultural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Activities (Training at Institute)</a:t>
                      </a:r>
                      <a:endParaRPr kumimoji="1" lang="ja-JP" altLang="en-US" sz="16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5108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Financial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support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kumimoji="1" lang="ja-JP" altLang="en-US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　</a:t>
                      </a: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Accommodation (Paid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by NIMS</a:t>
                      </a: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[in general]</a:t>
                      </a:r>
                      <a:endParaRPr kumimoji="1" lang="en-US" altLang="ja-JP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Living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Expenses</a:t>
                      </a: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(120,000 JPY/Month)</a:t>
                      </a: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5108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Accommodation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 Tsukuba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Guest House for Foreign Researchers (</a:t>
                      </a: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Ninomiya House</a:t>
                      </a: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kumimoji="1" lang="ja-JP" altLang="en-US" sz="16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15108">
                <a:tc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Insurance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Insurance for Research Activity: by the University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National Health Insurance</a:t>
                      </a:r>
                      <a:r>
                        <a:rPr kumimoji="1" lang="en-US" altLang="ja-JP" sz="16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in Japan: by Students</a:t>
                      </a:r>
                      <a:endParaRPr kumimoji="1" lang="ja-JP" altLang="en-US" sz="1600" b="1" dirty="0">
                        <a:solidFill>
                          <a:srgbClr val="000066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01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Working Language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English</a:t>
                      </a:r>
                      <a:endParaRPr kumimoji="1" lang="ja-JP" altLang="en-US" sz="1600" b="1" dirty="0">
                        <a:solidFill>
                          <a:srgbClr val="0000CC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72824" marR="72824" marT="39455" marB="3945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183" name="タイトル 1"/>
          <p:cNvSpPr txBox="1">
            <a:spLocks/>
          </p:cNvSpPr>
          <p:nvPr/>
        </p:nvSpPr>
        <p:spPr bwMode="auto">
          <a:xfrm>
            <a:off x="3041830" y="1313765"/>
            <a:ext cx="4129454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endParaRPr lang="ja-JP" altLang="en-US" sz="2400" b="1" dirty="0">
              <a:solidFill>
                <a:srgbClr val="000000"/>
              </a:solidFill>
              <a:latin typeface="Trebuchet MS" pitchFamily="34" charset="0"/>
              <a:ea typeface="HG丸ｺﾞｼｯｸM-PRO" pitchFamily="50" charset="-128"/>
              <a:cs typeface="Arial" charset="0"/>
            </a:endParaRPr>
          </a:p>
        </p:txBody>
      </p:sp>
      <p:sp>
        <p:nvSpPr>
          <p:cNvPr id="13" name="Text Box 22"/>
          <p:cNvSpPr txBox="1">
            <a:spLocks noChangeArrowheads="1"/>
          </p:cNvSpPr>
          <p:nvPr/>
        </p:nvSpPr>
        <p:spPr bwMode="auto">
          <a:xfrm>
            <a:off x="905552" y="476672"/>
            <a:ext cx="78488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ja-JP" sz="2000" b="1" dirty="0">
                <a:solidFill>
                  <a:schemeClr val="tx2"/>
                </a:solidFill>
                <a:ea typeface="メイリオ" panose="020B0604030504040204" pitchFamily="50" charset="-128"/>
                <a:cs typeface="Calibri" panose="020F0502020204030204" pitchFamily="34" charset="0"/>
              </a:rPr>
              <a:t>International Cooperative Graduate Program (ICGP) Agreement</a:t>
            </a:r>
          </a:p>
          <a:p>
            <a:pPr>
              <a:spcBef>
                <a:spcPct val="0"/>
              </a:spcBef>
              <a:buNone/>
            </a:pPr>
            <a:r>
              <a:rPr lang="en-US" altLang="ja-JP" sz="2000" b="1" dirty="0">
                <a:solidFill>
                  <a:schemeClr val="tx2"/>
                </a:solidFill>
                <a:ea typeface="メイリオ" panose="020B0604030504040204" pitchFamily="50" charset="-128"/>
                <a:cs typeface="Calibri" panose="020F0502020204030204" pitchFamily="34" charset="0"/>
              </a:rPr>
              <a:t>Program Details</a:t>
            </a:r>
            <a:endParaRPr lang="en-US" altLang="ja-JP" sz="2400" b="1" dirty="0">
              <a:solidFill>
                <a:schemeClr val="tx2"/>
              </a:solidFill>
              <a:ea typeface="メイリオ" panose="020B0604030504040204" pitchFamily="50" charset="-128"/>
              <a:cs typeface="Calibri" panose="020F050202020403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178104"/>
            <a:ext cx="1777794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For Administrative Office</a:t>
            </a: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178104"/>
            <a:ext cx="1169364" cy="8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0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611560" y="908720"/>
            <a:ext cx="8532440" cy="527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u="sng" dirty="0">
                <a:latin typeface="Calibri" panose="020F0502020204030204" pitchFamily="34" charset="0"/>
                <a:cs typeface="Calibri" panose="020F0502020204030204" pitchFamily="34" charset="0"/>
              </a:rPr>
              <a:t>Calling for Application:</a:t>
            </a:r>
          </a:p>
          <a:p>
            <a:endParaRPr lang="en-US" altLang="ja-JP" sz="2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 Training in </a:t>
            </a:r>
            <a:r>
              <a:rPr lang="en-US" altLang="ja-JP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Institute for Materials Science (NIMS),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Japan</a:t>
            </a:r>
          </a:p>
          <a:p>
            <a:endParaRPr lang="en-US" altLang="ja-JP" sz="2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ja" sz="2400" b="1" dirty="0">
                <a:latin typeface="Calibri" panose="020F0502020204030204" pitchFamily="34" charset="0"/>
                <a:cs typeface="Calibri" panose="020F0502020204030204" pitchFamily="34" charset="0"/>
              </a:rPr>
              <a:t>Schedule</a:t>
            </a:r>
          </a:p>
          <a:p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・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Application Deadline:  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 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  9 January 2026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　</a:t>
            </a:r>
          </a:p>
          <a:p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・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Screening and Interview:  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January 2026 - February 2026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　</a:t>
            </a:r>
          </a:p>
          <a:p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・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Announcement of result: </a:t>
            </a:r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　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Mid-March 2026</a:t>
            </a:r>
          </a:p>
          <a:p>
            <a:r>
              <a:rPr lang="ja-JP" alt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・ </a:t>
            </a:r>
            <a:r>
              <a:rPr lang="en-US" altLang="ja-JP" sz="2400" b="1" dirty="0">
                <a:latin typeface="Calibri" panose="020F0502020204030204" pitchFamily="34" charset="0"/>
                <a:cs typeface="Calibri" panose="020F0502020204030204" pitchFamily="34" charset="0"/>
              </a:rPr>
              <a:t>Training Start: 	     			    From July 2026</a:t>
            </a:r>
          </a:p>
          <a:p>
            <a:endParaRPr lang="en-US" altLang="ja-JP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268288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 1) 	Candidate should be full-time PhD students.</a:t>
            </a:r>
          </a:p>
          <a:p>
            <a:pPr>
              <a:tabLst>
                <a:tab pos="268288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 2) 	Training duration at NIMS is from 6 to 12 months.</a:t>
            </a:r>
          </a:p>
          <a:p>
            <a:pPr>
              <a:tabLst>
                <a:tab pos="268288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 3) 	NIMS covers living Expense (approx.120,000 yen/month) and provides accommodation (single bedroom).</a:t>
            </a:r>
          </a:p>
          <a:p>
            <a:pPr>
              <a:tabLst>
                <a:tab pos="268288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 4) 	No tuition fees or charges for facility use are applied to students by NIMS. </a:t>
            </a:r>
          </a:p>
          <a:p>
            <a:pPr>
              <a:tabLst>
                <a:tab pos="268288" algn="l"/>
              </a:tabLst>
            </a:pP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 5)</a:t>
            </a:r>
            <a:r>
              <a:rPr lang="ja-JP" alt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ja-JP" sz="1500" dirty="0">
                <a:latin typeface="Calibri" panose="020F0502020204030204" pitchFamily="34" charset="0"/>
                <a:cs typeface="Calibri" panose="020F0502020204030204" pitchFamily="34" charset="0"/>
              </a:rPr>
              <a:t>	NIMS handles administrative procedures, including visa and accommodation arrangements in Tsukuba. </a:t>
            </a:r>
            <a:r>
              <a:rPr lang="ja-JP" altLang="en-US" sz="1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altLang="ja-JP" sz="15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268288" algn="l"/>
              </a:tabLst>
            </a:pPr>
            <a:endParaRPr lang="en-US" altLang="ja-JP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268288" algn="l"/>
              </a:tabLst>
            </a:pPr>
            <a:r>
              <a:rPr lang="en-US" altLang="ja-JP" sz="1200" dirty="0">
                <a:latin typeface="Calibri" panose="020F0502020204030204" pitchFamily="34" charset="0"/>
                <a:cs typeface="Calibri" panose="020F0502020204030204" pitchFamily="34" charset="0"/>
              </a:rPr>
              <a:t>	NOTE: For individuals wishing to bring their families, NIMS will not support the visa procedure for accompanying persons.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886" y="188640"/>
            <a:ext cx="1169364" cy="856921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0" y="178104"/>
            <a:ext cx="1016881" cy="276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200" dirty="0"/>
              <a:t>For Students</a:t>
            </a:r>
          </a:p>
        </p:txBody>
      </p:sp>
    </p:spTree>
    <p:extLst>
      <p:ext uri="{BB962C8B-B14F-4D97-AF65-F5344CB8AC3E}">
        <p14:creationId xmlns:p14="http://schemas.microsoft.com/office/powerpoint/2010/main" val="2583950314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トリミング</Template>
  <TotalTime>1307</TotalTime>
  <Words>469</Words>
  <Application>Microsoft Office PowerPoint</Application>
  <PresentationFormat>画面に合わせる (4:3)</PresentationFormat>
  <Paragraphs>63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Söhne</vt:lpstr>
      <vt:lpstr>メイリオ</vt:lpstr>
      <vt:lpstr>游ゴシック</vt:lpstr>
      <vt:lpstr>Calibri</vt:lpstr>
      <vt:lpstr>Franklin Gothic Book</vt:lpstr>
      <vt:lpstr>Trebuchet MS</vt:lpstr>
      <vt:lpstr>Crop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a010378</dc:creator>
  <cp:lastModifiedBy>MAENO Yuka</cp:lastModifiedBy>
  <cp:revision>88</cp:revision>
  <cp:lastPrinted>2021-03-17T04:54:32Z</cp:lastPrinted>
  <dcterms:created xsi:type="dcterms:W3CDTF">2013-12-02T00:04:25Z</dcterms:created>
  <dcterms:modified xsi:type="dcterms:W3CDTF">2025-09-24T05:25:55Z</dcterms:modified>
</cp:coreProperties>
</file>